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304" r:id="rId6"/>
    <p:sldId id="301" r:id="rId7"/>
    <p:sldId id="298" r:id="rId8"/>
    <p:sldId id="309" r:id="rId9"/>
    <p:sldId id="306" r:id="rId10"/>
    <p:sldId id="311" r:id="rId11"/>
    <p:sldId id="303" r:id="rId12"/>
    <p:sldId id="285" r:id="rId13"/>
    <p:sldId id="270" r:id="rId14"/>
    <p:sldId id="3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3595" autoAdjust="0"/>
  </p:normalViewPr>
  <p:slideViewPr>
    <p:cSldViewPr snapToGrid="0">
      <p:cViewPr varScale="1">
        <p:scale>
          <a:sx n="82" d="100"/>
          <a:sy n="82" d="100"/>
        </p:scale>
        <p:origin x="662" y="41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4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yajainnyc/final-group-project-4-azure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anchor="b"/>
          <a:lstStyle/>
          <a:p>
            <a:r>
              <a:rPr lang="en-US" dirty="0"/>
              <a:t>Stock Predictions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/>
          <a:lstStyle/>
          <a:p>
            <a:r>
              <a:rPr lang="en-US" sz="2400" dirty="0"/>
              <a:t>To Bull Or To Bear?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222B6F-BB67-4A4C-8885-56E895268E0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66800" y="1525143"/>
            <a:ext cx="10058400" cy="548640"/>
          </a:xfrm>
        </p:spPr>
        <p:txBody>
          <a:bodyPr>
            <a:normAutofit/>
          </a:bodyPr>
          <a:lstStyle/>
          <a:p>
            <a:r>
              <a:rPr lang="en-ZA" dirty="0"/>
              <a:t>How we’ll scale in the future</a:t>
            </a:r>
          </a:p>
          <a:p>
            <a:endParaRPr lang="en-US" dirty="0"/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FEB 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businesses to help establish the product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MAY 20XX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Release the product to the general public and monitor stock market trends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/>
              <a:t>OCT 20XX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Gather feedback from the financial community to expand availability of the product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10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 descr="photo of building column&#10;">
            <a:extLst>
              <a:ext uri="{FF2B5EF4-FFF2-40B4-BE49-F238E27FC236}">
                <a16:creationId xmlns:a16="http://schemas.microsoft.com/office/drawing/2014/main" id="{FB984F8E-E35E-4C11-86D8-AC8E1328E9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" b="58"/>
          <a:stretch/>
        </p:blipFill>
        <p:spPr>
          <a:xfrm>
            <a:off x="458724" y="481369"/>
            <a:ext cx="11274552" cy="27432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7B7CBFC-65A2-4AB4-BE48-C580D13C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592386"/>
            <a:ext cx="45720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3" name="Date Placeholder 52">
            <a:extLst>
              <a:ext uri="{FF2B5EF4-FFF2-40B4-BE49-F238E27FC236}">
                <a16:creationId xmlns:a16="http://schemas.microsoft.com/office/drawing/2014/main" id="{7E54F570-0C8E-43F9-A9E7-7E32C629CD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4" name="Footer Placeholder 53">
            <a:extLst>
              <a:ext uri="{FF2B5EF4-FFF2-40B4-BE49-F238E27FC236}">
                <a16:creationId xmlns:a16="http://schemas.microsoft.com/office/drawing/2014/main" id="{F7B98703-748F-4466-B210-C3632974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2B40CBE-DEC8-4A9F-AF68-3DABE42C7EE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9391" y="3546349"/>
            <a:ext cx="5248656" cy="1920240"/>
          </a:xfrm>
        </p:spPr>
        <p:txBody>
          <a:bodyPr/>
          <a:lstStyle/>
          <a:p>
            <a:r>
              <a:rPr lang="en-US" dirty="0"/>
              <a:t>At Contoso, we believe in giving 110%. By closing the loop on investment management and using the latest technology, we help businesses grow and expand their portfolio funds. We thrive because of our market knowledge and a great team behind our product. As our CEO says, "Efficiencies will come from proactively transforming how we do business."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8FA207-53D3-4237-A057-8F03251DDE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39512" y="5503164"/>
            <a:ext cx="6958584" cy="13716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708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829416"/>
            <a:ext cx="2743200" cy="914400"/>
          </a:xfrm>
        </p:spPr>
        <p:txBody>
          <a:bodyPr/>
          <a:lstStyle/>
          <a:p>
            <a:r>
              <a:rPr lang="en-ZA" sz="1800" dirty="0"/>
              <a:t>AI Stock Analysis Using Tableau</a:t>
            </a:r>
            <a:endParaRPr lang="en-US" sz="180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8" y="1182807"/>
            <a:ext cx="2743200" cy="365760"/>
          </a:xfrm>
        </p:spPr>
        <p:txBody>
          <a:bodyPr/>
          <a:lstStyle/>
          <a:p>
            <a:r>
              <a:rPr lang="en-ZA" sz="2000" dirty="0"/>
              <a:t>MACHINE LEARNING</a:t>
            </a:r>
            <a:endParaRPr lang="en-US" sz="20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7" y="1732465"/>
            <a:ext cx="2743200" cy="914400"/>
          </a:xfrm>
        </p:spPr>
        <p:txBody>
          <a:bodyPr/>
          <a:lstStyle/>
          <a:p>
            <a:r>
              <a:rPr lang="en-US" sz="1800" dirty="0"/>
              <a:t>SVR Algorithm</a:t>
            </a:r>
          </a:p>
          <a:p>
            <a:r>
              <a:rPr lang="en-US" sz="1800" dirty="0"/>
              <a:t>Accuracy Model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7" y="3307909"/>
            <a:ext cx="2959257" cy="365760"/>
          </a:xfrm>
        </p:spPr>
        <p:txBody>
          <a:bodyPr/>
          <a:lstStyle/>
          <a:p>
            <a:r>
              <a:rPr lang="en-US" sz="2000" dirty="0"/>
              <a:t>SENTIMENT ANALYSIS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7" y="3835058"/>
            <a:ext cx="2743200" cy="914400"/>
          </a:xfrm>
        </p:spPr>
        <p:txBody>
          <a:bodyPr/>
          <a:lstStyle/>
          <a:p>
            <a:r>
              <a:rPr lang="en-ZA" sz="1800" dirty="0"/>
              <a:t>Percentage Trend Using NLTK News API Library</a:t>
            </a:r>
            <a:endParaRPr lang="en-US" sz="1800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F9706-51EA-8926-5A2D-0B1E266440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729889"/>
            <a:ext cx="2743200" cy="1153616"/>
          </a:xfrm>
        </p:spPr>
        <p:txBody>
          <a:bodyPr/>
          <a:lstStyle/>
          <a:p>
            <a:r>
              <a:rPr lang="en-US" sz="1800" dirty="0"/>
              <a:t>Buy, Sell or Hold? </a:t>
            </a:r>
          </a:p>
          <a:p>
            <a:r>
              <a:rPr lang="en-US" sz="1800" dirty="0"/>
              <a:t>Using Yahoo! Finance API Published To Azure Web Service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3C377E-759C-1106-08E1-F17ACB28F0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dirty="0"/>
              <a:t>Stock Predictions</a:t>
            </a:r>
            <a:r>
              <a:rPr lang="en-US" dirty="0"/>
              <a:t>	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F9758E3-145D-EDA1-4C7F-9E1B1215BF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3308583"/>
            <a:ext cx="2743200" cy="365760"/>
          </a:xfrm>
        </p:spPr>
        <p:txBody>
          <a:bodyPr/>
          <a:lstStyle/>
          <a:p>
            <a:r>
              <a:rPr lang="en-US" sz="2000" dirty="0"/>
              <a:t>VISUALIZATIONS</a:t>
            </a:r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3" y="2554514"/>
            <a:ext cx="4405327" cy="914400"/>
          </a:xfrm>
        </p:spPr>
        <p:txBody>
          <a:bodyPr anchor="b" anchorCtr="0">
            <a:normAutofit/>
          </a:bodyPr>
          <a:lstStyle/>
          <a:p>
            <a:r>
              <a:rPr lang="en-ZA" sz="4000" dirty="0"/>
              <a:t>PROJECT TEAM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4" y="3579283"/>
            <a:ext cx="5679924" cy="266095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1800" dirty="0"/>
              <a:t>Soo Bin </a:t>
            </a:r>
            <a:r>
              <a:rPr lang="en-US" sz="1800" dirty="0" err="1"/>
              <a:t>Im</a:t>
            </a:r>
            <a:endParaRPr lang="en-US" sz="1800" dirty="0"/>
          </a:p>
          <a:p>
            <a:r>
              <a:rPr lang="en-US" sz="1800" dirty="0" err="1"/>
              <a:t>Meardreed</a:t>
            </a:r>
            <a:r>
              <a:rPr lang="en-US" sz="1800" dirty="0"/>
              <a:t> </a:t>
            </a:r>
            <a:r>
              <a:rPr lang="en-US" sz="1800" dirty="0" err="1"/>
              <a:t>Vilmeus</a:t>
            </a:r>
            <a:endParaRPr lang="en-US" sz="1800" dirty="0"/>
          </a:p>
          <a:p>
            <a:r>
              <a:rPr lang="en-US" sz="1800" dirty="0"/>
              <a:t>Max Young</a:t>
            </a:r>
          </a:p>
          <a:p>
            <a:r>
              <a:rPr lang="en-US" sz="1800" dirty="0"/>
              <a:t>Priya Jain</a:t>
            </a:r>
          </a:p>
          <a:p>
            <a:r>
              <a:rPr lang="en-US" sz="1800" b="1" dirty="0"/>
              <a:t>GitHub Repository</a:t>
            </a:r>
          </a:p>
          <a:p>
            <a:r>
              <a:rPr lang="en-US" sz="1800" dirty="0">
                <a:hlinkClick r:id="rId3"/>
              </a:rPr>
              <a:t>https://github.com/priyajainnyc/final-group-project-4-azure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AI STOCK PREDICTIONS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anchor="ctr">
            <a:normAutofit/>
          </a:bodyPr>
          <a:lstStyle/>
          <a:p>
            <a:r>
              <a:rPr lang="en-ZA" dirty="0"/>
              <a:t>BUY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anchor="ctr"/>
          <a:lstStyle/>
          <a:p>
            <a:r>
              <a:rPr lang="en-ZA" dirty="0"/>
              <a:t>HOLD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anchor="ctr"/>
          <a:lstStyle/>
          <a:p>
            <a:r>
              <a:rPr lang="en-ZA" dirty="0"/>
              <a:t>SELL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7130" y="3502152"/>
            <a:ext cx="256032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sz="1800" dirty="0"/>
              <a:t>25 </a:t>
            </a:r>
            <a:r>
              <a:rPr lang="en-ZA" sz="1800" b="1" dirty="0">
                <a:solidFill>
                  <a:srgbClr val="00B050"/>
                </a:solidFill>
              </a:rPr>
              <a:t>Buy </a:t>
            </a:r>
            <a:r>
              <a:rPr lang="en-ZA" sz="1800" dirty="0"/>
              <a:t> Recommendations with Total Market Cap of $14.56B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/>
          <a:lstStyle/>
          <a:p>
            <a:r>
              <a:rPr lang="en-ZA" sz="1800" dirty="0"/>
              <a:t>26 </a:t>
            </a:r>
            <a:r>
              <a:rPr lang="en-ZA" sz="1800" b="1" dirty="0">
                <a:solidFill>
                  <a:srgbClr val="FFFF00"/>
                </a:solidFill>
              </a:rPr>
              <a:t>Hold </a:t>
            </a:r>
            <a:r>
              <a:rPr lang="en-ZA" sz="1800" dirty="0"/>
              <a:t> Recommendations with Total Market Cap of $2.34B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/>
          <a:lstStyle/>
          <a:p>
            <a:r>
              <a:rPr lang="en-ZA" sz="1800" dirty="0"/>
              <a:t>21 </a:t>
            </a:r>
            <a:r>
              <a:rPr lang="en-ZA" sz="1800" b="1" dirty="0">
                <a:solidFill>
                  <a:srgbClr val="FF0000"/>
                </a:solidFill>
              </a:rPr>
              <a:t>Sell </a:t>
            </a:r>
            <a:r>
              <a:rPr lang="en-ZA" sz="1800" dirty="0"/>
              <a:t> Recommendations with Total Market Cap of $580M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27C7F-0ED2-4657-B2A4-AF40C8659E41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8/7/2023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image of bar graphs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DEPENDENCIES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95168" y="2202752"/>
            <a:ext cx="2560320" cy="914400"/>
          </a:xfrm>
        </p:spPr>
        <p:txBody>
          <a:bodyPr>
            <a:normAutofit/>
          </a:bodyPr>
          <a:lstStyle/>
          <a:p>
            <a:r>
              <a:rPr lang="en-ZA" sz="1800" dirty="0" err="1">
                <a:latin typeface="+mn-lt"/>
              </a:rPr>
              <a:t>Numpy</a:t>
            </a:r>
            <a:endParaRPr lang="en-ZA" sz="1800" dirty="0">
              <a:latin typeface="+mn-lt"/>
            </a:endParaRPr>
          </a:p>
          <a:p>
            <a:r>
              <a:rPr lang="en-ZA" sz="1800" dirty="0">
                <a:latin typeface="+mn-lt"/>
              </a:rPr>
              <a:t>Scikit-learn</a:t>
            </a:r>
          </a:p>
          <a:p>
            <a:endParaRPr lang="en-ZA" sz="1800" dirty="0">
              <a:latin typeface="+mn-lt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00600" y="2121408"/>
            <a:ext cx="2560320" cy="914400"/>
          </a:xfrm>
        </p:spPr>
        <p:txBody>
          <a:bodyPr/>
          <a:lstStyle/>
          <a:p>
            <a:r>
              <a:rPr lang="en-ZA" sz="1800" dirty="0">
                <a:latin typeface="+mn-lt"/>
              </a:rPr>
              <a:t>Pandas</a:t>
            </a:r>
          </a:p>
          <a:p>
            <a:r>
              <a:rPr lang="en-ZA" sz="1800" dirty="0">
                <a:latin typeface="+mn-lt"/>
              </a:rPr>
              <a:t>Python</a:t>
            </a:r>
          </a:p>
          <a:p>
            <a:endParaRPr lang="en-ZA" sz="1800" dirty="0">
              <a:latin typeface="+mn-lt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479445" y="2055813"/>
            <a:ext cx="2592505" cy="914400"/>
          </a:xfrm>
        </p:spPr>
        <p:txBody>
          <a:bodyPr/>
          <a:lstStyle/>
          <a:p>
            <a:r>
              <a:rPr lang="en-ZA" sz="1800" dirty="0">
                <a:latin typeface="+mn-lt"/>
              </a:rPr>
              <a:t>HTML</a:t>
            </a:r>
          </a:p>
          <a:p>
            <a:r>
              <a:rPr lang="en-ZA" sz="1800" dirty="0">
                <a:latin typeface="+mn-lt"/>
              </a:rPr>
              <a:t>CSS</a:t>
            </a:r>
          </a:p>
          <a:p>
            <a:endParaRPr lang="en-ZA" sz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/>
          <a:lstStyle/>
          <a:p>
            <a:r>
              <a:rPr lang="en-ZA" sz="1800" dirty="0"/>
              <a:t>Dash</a:t>
            </a:r>
          </a:p>
          <a:p>
            <a:r>
              <a:rPr lang="en-ZA" sz="1800" dirty="0"/>
              <a:t>Flask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00600" y="3730752"/>
            <a:ext cx="2560320" cy="1188720"/>
          </a:xfrm>
        </p:spPr>
        <p:txBody>
          <a:bodyPr/>
          <a:lstStyle/>
          <a:p>
            <a:r>
              <a:rPr lang="en-US" sz="1800" dirty="0"/>
              <a:t>NLTK Library</a:t>
            </a:r>
          </a:p>
          <a:p>
            <a:r>
              <a:rPr lang="en-US" sz="1800" dirty="0"/>
              <a:t>Yahoo! Finance API</a:t>
            </a:r>
          </a:p>
          <a:p>
            <a:r>
              <a:rPr lang="en-US" sz="1800" dirty="0" err="1"/>
              <a:t>Finwiz</a:t>
            </a:r>
            <a:r>
              <a:rPr lang="en-US" sz="1800" dirty="0"/>
              <a:t> Data</a:t>
            </a:r>
            <a:endParaRPr lang="en-ZA" sz="1800" dirty="0"/>
          </a:p>
          <a:p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/>
          <a:lstStyle/>
          <a:p>
            <a:r>
              <a:rPr lang="en-US" sz="1800" dirty="0"/>
              <a:t>Tableau</a:t>
            </a:r>
          </a:p>
          <a:p>
            <a:r>
              <a:rPr lang="en-US" sz="1800" dirty="0"/>
              <a:t>Azure Web Services</a:t>
            </a:r>
          </a:p>
          <a:p>
            <a:endParaRPr lang="en-ZA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AFA976-C9B1-4553-9357-32CAEBA1BA36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8/7/2023</a:t>
            </a:r>
          </a:p>
        </p:txBody>
      </p:sp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COMPANY OVERVIEW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blue bar graph with black text&#10;&#10;Description automatically generated">
            <a:extLst>
              <a:ext uri="{FF2B5EF4-FFF2-40B4-BE49-F238E27FC236}">
                <a16:creationId xmlns:a16="http://schemas.microsoft.com/office/drawing/2014/main" id="{5997963F-FB16-F6FC-AD24-891C8E0F7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525" y="531424"/>
            <a:ext cx="11570659" cy="579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/>
          <a:p>
            <a:r>
              <a:rPr lang="en-US" sz="3200" dirty="0"/>
              <a:t>Questions?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8/7/2023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PROJECT DESCRIPTION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5"/>
            <a:ext cx="5120640" cy="41388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Stock Prediction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W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eb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A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pplication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U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sing Dash and SVR Machine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L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earning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2000" b="0" cap="none" dirty="0">
              <a:solidFill>
                <a:srgbClr val="CCCCCC"/>
              </a:solidFill>
              <a:effectLst/>
              <a:latin typeface="+mn-lt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0" cap="none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This project aims to provide a simple yet effective tool for stock market investors to visualize company stock data and make predictions based on machine learning models.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cap="none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0" cap="none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The web application is built using the dash framework, a python library for building web applications with interactive user interfaces.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VISUALIZATIONS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4957372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ZA" dirty="0"/>
              <a:t>AI Stock </a:t>
            </a:r>
            <a:r>
              <a:rPr lang="en-ZA" dirty="0" err="1"/>
              <a:t>AnalysiS</a:t>
            </a:r>
            <a:endParaRPr lang="en-ZA" dirty="0"/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6604" y="1690687"/>
            <a:ext cx="499872" cy="49573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E7EEFD-43DF-0E4A-41D2-4ECD7539FB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383280" y="2565918"/>
            <a:ext cx="8639214" cy="2863332"/>
          </a:xfrm>
        </p:spPr>
        <p:txBody>
          <a:bodyPr/>
          <a:lstStyle/>
          <a:p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We've provided the below listed visualizations for AI specific stock data pulled from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</a:rPr>
              <a:t>Finviz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 in a Tableau dashboard as well as a sentiment analysis from the </a:t>
            </a:r>
            <a:r>
              <a:rPr lang="en-US" b="0" dirty="0" err="1">
                <a:solidFill>
                  <a:schemeClr val="bg2">
                    <a:lumMod val="25000"/>
                  </a:schemeClr>
                </a:solidFill>
                <a:effectLst/>
              </a:rPr>
              <a:t>nltk</a:t>
            </a: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 library data: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157</TotalTime>
  <Words>388</Words>
  <Application>Microsoft Office PowerPoint</Application>
  <PresentationFormat>Widescreen</PresentationFormat>
  <Paragraphs>92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Selawik Semibold</vt:lpstr>
      <vt:lpstr>Source Sans Pro</vt:lpstr>
      <vt:lpstr>Source Sans Pro ExtraLight</vt:lpstr>
      <vt:lpstr>Wingdings</vt:lpstr>
      <vt:lpstr>Office Theme</vt:lpstr>
      <vt:lpstr>Stock Predictions</vt:lpstr>
      <vt:lpstr>PROJECT OVERVIEW</vt:lpstr>
      <vt:lpstr>PROJECT TEAM</vt:lpstr>
      <vt:lpstr>AI STOCK PREDICTIONS</vt:lpstr>
      <vt:lpstr>DEPENDENCIES</vt:lpstr>
      <vt:lpstr>COMPANY OVERVIEW</vt:lpstr>
      <vt:lpstr>Thank You</vt:lpstr>
      <vt:lpstr>PROJECT DESCRIPTION</vt:lpstr>
      <vt:lpstr>VISUALIZATIONS</vt:lpstr>
      <vt:lpstr>GROWTH STRATEGY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priya jain</dc:creator>
  <cp:lastModifiedBy>priya jain</cp:lastModifiedBy>
  <cp:revision>13</cp:revision>
  <dcterms:created xsi:type="dcterms:W3CDTF">2023-08-07T16:30:10Z</dcterms:created>
  <dcterms:modified xsi:type="dcterms:W3CDTF">2023-08-08T01:46:30Z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